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4" r:id="rId4"/>
    <p:sldId id="265" r:id="rId5"/>
    <p:sldId id="266" r:id="rId6"/>
    <p:sldId id="267" r:id="rId7"/>
    <p:sldId id="274" r:id="rId8"/>
    <p:sldId id="268" r:id="rId9"/>
    <p:sldId id="302" r:id="rId10"/>
    <p:sldId id="297" r:id="rId11"/>
    <p:sldId id="298" r:id="rId12"/>
    <p:sldId id="291" r:id="rId13"/>
    <p:sldId id="262" r:id="rId14"/>
    <p:sldId id="281" r:id="rId15"/>
    <p:sldId id="321" r:id="rId16"/>
    <p:sldId id="269" r:id="rId17"/>
    <p:sldId id="277" r:id="rId18"/>
    <p:sldId id="278" r:id="rId19"/>
    <p:sldId id="310" r:id="rId20"/>
    <p:sldId id="280" r:id="rId21"/>
    <p:sldId id="279" r:id="rId22"/>
    <p:sldId id="275" r:id="rId23"/>
    <p:sldId id="311" r:id="rId24"/>
    <p:sldId id="282" r:id="rId25"/>
    <p:sldId id="322" r:id="rId26"/>
    <p:sldId id="333" r:id="rId27"/>
    <p:sldId id="305" r:id="rId28"/>
    <p:sldId id="316" r:id="rId29"/>
    <p:sldId id="283" r:id="rId30"/>
    <p:sldId id="294" r:id="rId31"/>
    <p:sldId id="271" r:id="rId32"/>
    <p:sldId id="324" r:id="rId33"/>
    <p:sldId id="323" r:id="rId34"/>
    <p:sldId id="334" r:id="rId35"/>
    <p:sldId id="315" r:id="rId36"/>
    <p:sldId id="31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4F53"/>
    <a:srgbClr val="2C4F42"/>
    <a:srgbClr val="4B866D"/>
    <a:srgbClr val="000000"/>
    <a:srgbClr val="A6A6A6"/>
    <a:srgbClr val="B0B0B0"/>
    <a:srgbClr val="404040"/>
    <a:srgbClr val="63A0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21"/>
    <p:restoredTop sz="95940"/>
  </p:normalViewPr>
  <p:slideViewPr>
    <p:cSldViewPr snapToGrid="0" snapToObjects="1">
      <p:cViewPr varScale="1">
        <p:scale>
          <a:sx n="115" d="100"/>
          <a:sy n="115" d="100"/>
        </p:scale>
        <p:origin x="240" y="200"/>
      </p:cViewPr>
      <p:guideLst/>
    </p:cSldViewPr>
  </p:slideViewPr>
  <p:outlineViewPr>
    <p:cViewPr>
      <p:scale>
        <a:sx n="33" d="100"/>
        <a:sy n="33" d="100"/>
      </p:scale>
      <p:origin x="0" y="-340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DA720-46D4-1148-93BE-FCF1DA444F11}" type="datetimeFigureOut">
              <a:rPr lang="da-DK" smtClean="0"/>
              <a:t>24.05.2022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E9BCA-E44A-6448-95C4-C195E155F58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0435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0FEDC-1733-184A-BC91-4B30729B7A02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5FAE-087B-FD41-B22D-156661506663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EE4B-98F3-024E-B657-CC1B6E7AB5D0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500F0-881F-3E47-A6A2-ADD4E4328182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4875-2F84-7040-BA91-02A0F708D373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B2DA-1FA1-0042-A713-7F81CA1B59FD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95037-944D-8848-97C4-7CD6A721DD0E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E988C-30AD-A64A-844D-9A9E151BFE04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B321-57C0-B245-9BF4-926B0E941A45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EBFC-D2CE-D94D-A040-BE3430B4BB6C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F09C2-78A5-5448-8D83-A796B04623DB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3A802-8273-2847-AEE2-A0E842C0BFD8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9E32C-44B3-7042-A4D3-9E6BB1EA5283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E3F8-3807-F947-B4BC-9B384A0DA6A6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F3650-C4BF-F747-B436-64D75C62835A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6FAE8-A87D-EB4F-BF5D-CE2A2A5AB50A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61CB8-C714-D747-B57C-CCA06D9E0290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2AE3076-0F30-C040-AC65-DA8B3DC592F3}" type="datetime1">
              <a:rPr lang="da-DK" smtClean="0"/>
              <a:t>24.05.2022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facebook.com/watch/?v=1093224547882057&amp;ref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pixnio.com/people/crowd/clothing-factory-in-jordan-with-female-worker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kr.com/photos/tasselflower/5769648224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a.wikipedia.org/wiki/Genbrugsbutik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bcworldservice/3494488125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blog.cookaround.com/ormedellanima/lo-scotch-entra-in-commercio/" TargetMode="Externa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blog.cookaround.com/ormedellanima/lo-scotch-entra-in-commercio/" TargetMode="Externa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ixabay.com/de/erde-blauer-planet-erdkugel-planet-11008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a.wikipedia.org/wiki/Rabat_(vej)" TargetMode="External"/><Relationship Id="rId5" Type="http://schemas.openxmlformats.org/officeDocument/2006/relationships/image" Target="../media/image39.jpg"/><Relationship Id="rId4" Type="http://schemas.openxmlformats.org/officeDocument/2006/relationships/hyperlink" Target="https://geobrava.wordpress.com/2014/06/03/ott-and-multi-screen-tv-drive-spending-on-video-equipmen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blog.cookaround.com/ormedellanima/lo-scotch-entra-in-commercio/" TargetMode="Externa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blog.cookaround.com/ormedellanima/lo-scotch-entra-in-commercio/" TargetMode="Externa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owey-village-cornwall-street-road-268656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da.wikipedia.org/wiki/Rollespil" TargetMode="External"/><Relationship Id="rId7" Type="http://schemas.openxmlformats.org/officeDocument/2006/relationships/hyperlink" Target="https://www.julianmarquina.es/makerspaces-en-bibliotecas-el-fenomeno-bibliomakers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hyperlink" Target="https://www.flickr.com/photos/eekim/8430812307" TargetMode="Externa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93FE6-0F3D-8F43-8678-683862D19C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9600" dirty="0"/>
              <a:t>Bedre klima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43DDD80-2246-F841-A645-5171432796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a-DK" sz="3200" dirty="0"/>
              <a:t>Et idéudviklingsværksted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81FF9AE-77C0-8049-A8F9-F9F39243C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586381"/>
            <a:ext cx="2989204" cy="109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AA28DF2-DDFF-964B-884A-83874C2AE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577" y="5860604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6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BBE333-7ECA-6B41-8375-01EAD7355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171E815F-D139-7742-BFDB-7D951F1C9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3FC0EBA-237B-8F4F-B7C8-1198FD00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767680C-59C7-DF4E-A896-C8F2009C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93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EAF08-C856-4E40-A08F-F9709FD7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35BF8097-482D-4048-962A-4032642F1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276351"/>
            <a:ext cx="12192000" cy="8134351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D2A0230-41BB-8740-AAA7-9A092A7E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FE4E1B0-9972-FF48-A5CD-A6E5E787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049682"/>
            <a:ext cx="1981200" cy="3556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80E12C1-6C83-B246-9755-70C493560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81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3D90E3-7F0C-A94F-8769-5DAC22DAB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00" y="5132556"/>
            <a:ext cx="3858981" cy="14005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1800" dirty="0"/>
          </a:p>
          <a:p>
            <a:r>
              <a:rPr lang="da-DK" sz="1800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https://www.facebook.com/watch/?v=1093224547882057&amp;ref=sharing</a:t>
            </a:r>
            <a:endParaRPr lang="da-DK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2D55862-196A-7A44-8179-85CFABB1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44F854B-598C-5044-B8BD-A861F498B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00" y="609602"/>
            <a:ext cx="4528025" cy="452295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0BF8D5C-5476-E74F-AD7E-9A593A4C8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49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D586C25-500A-E84B-A4DF-7A9C44281D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25" y="572779"/>
            <a:ext cx="8375239" cy="502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060CEBD-BD2D-E143-88FA-D473ADAE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50A50C9-6119-C647-B6D6-B7C601DE4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0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246AD-FBC0-E841-B0D4-B326D8E77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60" y="0"/>
            <a:ext cx="5571809" cy="5790920"/>
          </a:xfrm>
        </p:spPr>
        <p:txBody>
          <a:bodyPr/>
          <a:lstStyle/>
          <a:p>
            <a:br>
              <a:rPr lang="da-DK" sz="2800" dirty="0"/>
            </a:br>
            <a:br>
              <a:rPr lang="da-DK" sz="2800" dirty="0"/>
            </a:br>
            <a:br>
              <a:rPr lang="da-DK" sz="2800" dirty="0"/>
            </a:br>
            <a:r>
              <a:rPr lang="da-DK" sz="2800" dirty="0"/>
              <a:t>Summerunde (2 minutter): </a:t>
            </a:r>
            <a:br>
              <a:rPr lang="da-DK" dirty="0"/>
            </a:br>
            <a:r>
              <a:rPr lang="da-DK" dirty="0">
                <a:solidFill>
                  <a:schemeClr val="tx1"/>
                </a:solidFill>
              </a:rPr>
              <a:t>Er vi nødt til at droppe ideen om økonomisk vækst og lave drastiske forandringer i vores måde at leve på? 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51B9DFE-94C1-1E4C-A4DA-BD5E41B8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161F49E-F71D-0F46-86F3-75350798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03BA7DF-1294-8048-B38A-66F666FDE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640" y="1168858"/>
            <a:ext cx="353118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37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0E9C4-1CD8-AC4A-AE17-ABB1154C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01" y="679571"/>
            <a:ext cx="6272848" cy="5382529"/>
          </a:xfrm>
          <a:solidFill>
            <a:srgbClr val="114F53">
              <a:alpha val="80000"/>
            </a:srgbClr>
          </a:solidFill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Er vi nødt til at droppe ideen om økonomisk vækst og lave drastiske forandringer i vores måde at leve på? 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A0836FA1-BA4A-5848-A764-0C36435A8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283" y="4361535"/>
            <a:ext cx="3325813" cy="1292505"/>
          </a:xfrm>
        </p:spPr>
        <p:txBody>
          <a:bodyPr/>
          <a:lstStyle/>
          <a:p>
            <a:r>
              <a:rPr lang="da-DK" dirty="0"/>
              <a:t>Hvis ja – rejs dig op</a:t>
            </a:r>
          </a:p>
          <a:p>
            <a:r>
              <a:rPr lang="da-DK" dirty="0"/>
              <a:t>Hvis nej – bliv siddende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0CF7FDD-A3E4-0E4A-94C2-5B500C4B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0FAFE93-8195-F74E-9357-9CADAE901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3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D46CD-2F56-A14B-9636-2B3C1F90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kan vi gøre her og nu? 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446D493-CFF6-D245-8374-2198603F7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9DECB7C-CF4C-F448-A62C-EE26524FFF86}"/>
              </a:ext>
            </a:extLst>
          </p:cNvPr>
          <p:cNvSpPr txBox="1"/>
          <p:nvPr/>
        </p:nvSpPr>
        <p:spPr>
          <a:xfrm>
            <a:off x="591461" y="1785645"/>
            <a:ext cx="246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Mindske tøjproduktion – øge genbrug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22F7A910-2A19-D842-A01D-D29F07761B39}"/>
              </a:ext>
            </a:extLst>
          </p:cNvPr>
          <p:cNvSpPr txBox="1"/>
          <p:nvPr/>
        </p:nvSpPr>
        <p:spPr>
          <a:xfrm>
            <a:off x="3261774" y="2967335"/>
            <a:ext cx="2469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Mindske madspild og kødforbrug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35113780-CF08-FD4B-926C-547002A2927A}"/>
              </a:ext>
            </a:extLst>
          </p:cNvPr>
          <p:cNvSpPr txBox="1"/>
          <p:nvPr/>
        </p:nvSpPr>
        <p:spPr>
          <a:xfrm>
            <a:off x="2139125" y="5062349"/>
            <a:ext cx="2608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Reducere dataforbrug- </a:t>
            </a:r>
            <a:r>
              <a:rPr lang="da-DK" dirty="0" err="1"/>
              <a:t>Streame</a:t>
            </a:r>
            <a:r>
              <a:rPr lang="da-DK" dirty="0"/>
              <a:t> mindre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242C887C-DCA2-C048-98A7-35307AB9C9A8}"/>
              </a:ext>
            </a:extLst>
          </p:cNvPr>
          <p:cNvSpPr txBox="1"/>
          <p:nvPr/>
        </p:nvSpPr>
        <p:spPr>
          <a:xfrm>
            <a:off x="7111530" y="2228671"/>
            <a:ext cx="246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Flyve mindre –tænke rejse på nye måder</a:t>
            </a:r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27576751-7C2F-5046-A8C2-1DB7EDAA3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6523">
            <a:off x="5429635" y="4518114"/>
            <a:ext cx="867140" cy="1608607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4E8E5E89-A19D-F94B-8DED-28F183503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935" y="2967335"/>
            <a:ext cx="2720983" cy="1785645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649A3FB2-F9D7-4F4D-A053-18221EBD5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199" y="1671534"/>
            <a:ext cx="1654846" cy="1219156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C1B195B5-8961-0744-93A2-6A7645C7B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87" y="3062802"/>
            <a:ext cx="1509434" cy="164572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A1AAB3BD-E856-4346-B7D4-9995DD073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26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1215A65-8F9B-334C-B058-66F9E634F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839"/>
                    </a14:imgEffect>
                    <a14:imgEffect>
                      <a14:saturation sat="185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17802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305CBD-838C-1045-BA58-34AC41DF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71DEF07-0E01-E445-B6B1-AB4A63711B6B}"/>
              </a:ext>
            </a:extLst>
          </p:cNvPr>
          <p:cNvSpPr/>
          <p:nvPr/>
        </p:nvSpPr>
        <p:spPr>
          <a:xfrm>
            <a:off x="4621659" y="844369"/>
            <a:ext cx="5185581" cy="48170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Emne 1:</a:t>
            </a:r>
            <a:br>
              <a:rPr lang="da-DK" dirty="0">
                <a:solidFill>
                  <a:schemeClr val="tx1"/>
                </a:solidFill>
              </a:rPr>
            </a:br>
            <a:r>
              <a:rPr lang="da-DK" sz="4000" dirty="0">
                <a:solidFill>
                  <a:schemeClr val="tx1"/>
                </a:solidFill>
              </a:rPr>
              <a:t>Vores tøjforbrug</a:t>
            </a:r>
            <a:endParaRPr lang="da-DK" sz="4000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5BD7E9C-F226-A34B-B27E-2DF2F0EFB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86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0C952E4-52DC-B149-A27B-29CDD43FA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4947"/>
          <a:stretch/>
        </p:blipFill>
        <p:spPr>
          <a:xfrm>
            <a:off x="0" y="1"/>
            <a:ext cx="12192000" cy="6858000"/>
          </a:xfrm>
          <a:solidFill>
            <a:srgbClr val="114F53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59DCEA-21A5-C345-99B3-B1212BC6A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951" y="1791614"/>
            <a:ext cx="9404723" cy="3542289"/>
          </a:xfrm>
          <a:solidFill>
            <a:srgbClr val="114F53">
              <a:alpha val="85098"/>
            </a:srgbClr>
          </a:solidFill>
          <a:ln>
            <a:solidFill>
              <a:srgbClr val="114F53"/>
            </a:solidFill>
          </a:ln>
        </p:spPr>
        <p:txBody>
          <a:bodyPr/>
          <a:lstStyle/>
          <a:p>
            <a:r>
              <a:rPr lang="da-DK" sz="4000" dirty="0"/>
              <a:t>Tøj- og stofproduktion er den fjerdestørste miljøbelastning i Europa</a:t>
            </a:r>
            <a:br>
              <a:rPr lang="da-DK" sz="4000" dirty="0"/>
            </a:br>
            <a:br>
              <a:rPr lang="da-DK" sz="4000" dirty="0"/>
            </a:br>
            <a:r>
              <a:rPr lang="da-DK" sz="4000" dirty="0"/>
              <a:t>Tøjindustrien står for 10 </a:t>
            </a:r>
            <a:r>
              <a:rPr lang="da-DK" sz="4000" dirty="0" err="1"/>
              <a:t>pct</a:t>
            </a:r>
            <a:r>
              <a:rPr lang="da-DK" sz="4000" dirty="0"/>
              <a:t> af co2-udledningen på verdensplan</a:t>
            </a:r>
            <a:br>
              <a:rPr lang="da-DK" sz="4000" dirty="0"/>
            </a:br>
            <a:br>
              <a:rPr lang="da-DK" sz="4000" dirty="0"/>
            </a:br>
            <a:br>
              <a:rPr lang="da-DK" sz="4000" dirty="0"/>
            </a:br>
            <a:endParaRPr lang="da-DK" sz="4000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C4C520F-C59A-8A4B-B81A-2650E02D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08738D0-8676-A448-A508-F3277668E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008E8-18D4-6E47-B75B-CA27E122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4168CF1F-F938-164F-9E39-D453C98D0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17"/>
          <a:stretch/>
        </p:blipFill>
        <p:spPr>
          <a:xfrm>
            <a:off x="0" y="-1"/>
            <a:ext cx="12192000" cy="6858001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4B07AD6-6031-3343-817E-998554FE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DB8E1F0-DE6C-8F41-882D-28A2CA652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66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D1CD2F1-9BE4-994F-A811-8C96E20A6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51102" y="1764084"/>
            <a:ext cx="8408020" cy="2895599"/>
          </a:xfrm>
          <a:noFill/>
        </p:spPr>
        <p:txBody>
          <a:bodyPr>
            <a:normAutofit fontScale="55000" lnSpcReduction="20000"/>
          </a:bodyPr>
          <a:lstStyle/>
          <a:p>
            <a:endParaRPr lang="da-DK" sz="1800" dirty="0"/>
          </a:p>
          <a:p>
            <a:pPr algn="ctr"/>
            <a:endParaRPr lang="da-DK" sz="3200" dirty="0"/>
          </a:p>
          <a:p>
            <a:pPr algn="ctr"/>
            <a:endParaRPr lang="da-DK" sz="3200" dirty="0"/>
          </a:p>
          <a:p>
            <a:pPr algn="ctr"/>
            <a:r>
              <a:rPr lang="da-DK" sz="3200" dirty="0"/>
              <a:t>Synes I, at vi i klimaets navn skal lægge vores liv om? </a:t>
            </a:r>
          </a:p>
          <a:p>
            <a:pPr algn="ctr"/>
            <a:endParaRPr lang="da-DK" sz="3200" dirty="0"/>
          </a:p>
          <a:p>
            <a:pPr algn="ctr"/>
            <a:r>
              <a:rPr lang="da-DK" sz="3200" dirty="0"/>
              <a:t>Skal vi fx lære at tænke genbrug som førstevalg, når vi vil ud og købe? </a:t>
            </a:r>
          </a:p>
          <a:p>
            <a:pPr algn="ctr"/>
            <a:endParaRPr lang="da-DK" sz="3200" dirty="0"/>
          </a:p>
          <a:p>
            <a:pPr algn="ctr"/>
            <a:r>
              <a:rPr lang="da-DK" sz="3200" dirty="0"/>
              <a:t>Og hvad kan der gøres, bl.a. fra EU-politisk side, for at skabe et mere klimavenligt samfund?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DE6FF6F-D0F6-AD40-805B-4DA0546C9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DC396A39-B0CC-4F4E-BE3A-1637F56B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666" y="806938"/>
            <a:ext cx="4422667" cy="1447800"/>
          </a:xfrm>
          <a:noFill/>
        </p:spPr>
        <p:txBody>
          <a:bodyPr/>
          <a:lstStyle/>
          <a:p>
            <a:r>
              <a:rPr lang="da-DK" sz="3600" dirty="0"/>
              <a:t>Vores fokus i dag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47FADEEF-48CB-4949-BBAE-E9E30B4F1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16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6E8A0A7-E5C5-AB4F-BEB4-954361B7B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17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B60E769-31B1-4D44-9A03-2B0A053D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36" y="614363"/>
            <a:ext cx="5360989" cy="2281238"/>
          </a:xfrm>
          <a:solidFill>
            <a:srgbClr val="114F53">
              <a:alpha val="85098"/>
            </a:srgbClr>
          </a:solidFill>
        </p:spPr>
        <p:txBody>
          <a:bodyPr/>
          <a:lstStyle/>
          <a:p>
            <a:r>
              <a:rPr lang="da-DK" sz="3600" dirty="0"/>
              <a:t>Butikkerne skal betale moms af tøjet, hvis de forærer det væk</a:t>
            </a:r>
            <a:br>
              <a:rPr lang="da-DK" sz="3600" dirty="0"/>
            </a:br>
            <a:br>
              <a:rPr lang="da-DK" sz="3600" dirty="0"/>
            </a:br>
            <a:br>
              <a:rPr lang="da-DK" sz="3600" dirty="0"/>
            </a:br>
            <a:br>
              <a:rPr lang="da-DK" sz="3600" dirty="0"/>
            </a:br>
            <a:br>
              <a:rPr lang="da-DK" sz="3600" dirty="0"/>
            </a:br>
            <a:br>
              <a:rPr lang="da-DK" sz="3600" dirty="0"/>
            </a:br>
            <a:endParaRPr lang="da-DK" sz="3600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AD1A27-F1DF-8D45-9123-21D8C3AE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8CDB7FF-DCD6-A741-A50A-2E9C9E10F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05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24A040E7-6376-C149-A7D3-74330B9B2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518"/>
          <a:stretch/>
        </p:blipFill>
        <p:spPr>
          <a:xfrm>
            <a:off x="0" y="-228599"/>
            <a:ext cx="12330113" cy="7086600"/>
          </a:xfr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C2ACEB3-058C-D046-89B2-D81929BF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C569EEF-9C54-544E-916E-F363C1D79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AC2F727B-D3D3-144B-9BAB-8D64791B77E7}"/>
              </a:ext>
            </a:extLst>
          </p:cNvPr>
          <p:cNvSpPr txBox="1"/>
          <p:nvPr/>
        </p:nvSpPr>
        <p:spPr>
          <a:xfrm>
            <a:off x="3424292" y="2358196"/>
            <a:ext cx="444698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200" dirty="0"/>
              <a:t>677 tons usolgt tøj brændes af i Danmark hvert år </a:t>
            </a:r>
          </a:p>
          <a:p>
            <a:r>
              <a:rPr lang="da-DK" sz="4400" dirty="0"/>
              <a:t>= 2,7 millioner</a:t>
            </a:r>
          </a:p>
          <a:p>
            <a:r>
              <a:rPr lang="da-DK" sz="4400" dirty="0"/>
              <a:t> </a:t>
            </a:r>
            <a:r>
              <a:rPr lang="da-DK" sz="4400" dirty="0" err="1"/>
              <a:t>t-shirts</a:t>
            </a:r>
            <a:br>
              <a:rPr lang="da-DK" sz="3200" dirty="0"/>
            </a:b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3669994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7B4F2C06-1A4F-224D-991C-1C38F9C96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313" r="313" b="155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19525E90-F801-B346-95CF-3EEEDF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5654677" cy="4319308"/>
          </a:xfrm>
          <a:solidFill>
            <a:srgbClr val="114F53">
              <a:alpha val="85098"/>
            </a:srgbClr>
          </a:solidFill>
        </p:spPr>
        <p:txBody>
          <a:bodyPr/>
          <a:lstStyle/>
          <a:p>
            <a:r>
              <a:rPr lang="da-DK" sz="4000" dirty="0"/>
              <a:t>46 </a:t>
            </a:r>
            <a:r>
              <a:rPr lang="da-DK" sz="4000" dirty="0" err="1"/>
              <a:t>pct</a:t>
            </a:r>
            <a:r>
              <a:rPr lang="da-DK" sz="4000" dirty="0"/>
              <a:t> af danskerne afleverer næsten altid deres tøj til genbrug</a:t>
            </a:r>
            <a:br>
              <a:rPr lang="da-DK" sz="4000" dirty="0"/>
            </a:br>
            <a:br>
              <a:rPr lang="da-DK" sz="4000" dirty="0"/>
            </a:br>
            <a:r>
              <a:rPr lang="da-DK" sz="4000" dirty="0"/>
              <a:t>45 </a:t>
            </a:r>
            <a:r>
              <a:rPr lang="da-DK" sz="4000" dirty="0" err="1"/>
              <a:t>pct</a:t>
            </a:r>
            <a:r>
              <a:rPr lang="da-DK" sz="4000" dirty="0"/>
              <a:t> gør det indimellem</a:t>
            </a:r>
            <a:br>
              <a:rPr lang="da-DK" sz="4000" dirty="0"/>
            </a:br>
            <a:br>
              <a:rPr lang="da-DK" sz="4000" dirty="0"/>
            </a:br>
            <a:endParaRPr lang="da-DK" sz="40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948703A-E680-DB44-80B1-5DC4FACA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0071CFD-DF42-F740-8EF1-0E097307C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47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7B4F2C06-1A4F-224D-991C-1C38F9C967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19525E90-F801-B346-95CF-3EEEDF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5654677" cy="1818996"/>
          </a:xfrm>
          <a:solidFill>
            <a:srgbClr val="114F53">
              <a:alpha val="85098"/>
            </a:srgbClr>
          </a:solidFill>
        </p:spPr>
        <p:txBody>
          <a:bodyPr/>
          <a:lstStyle/>
          <a:p>
            <a:r>
              <a:rPr lang="da-DK" sz="4000" dirty="0"/>
              <a:t>Men kun 14 </a:t>
            </a:r>
            <a:r>
              <a:rPr lang="da-DK" sz="4000" dirty="0" err="1"/>
              <a:t>pct</a:t>
            </a:r>
            <a:r>
              <a:rPr lang="da-DK" sz="4000" dirty="0"/>
              <a:t> køber næsten altid genbrug</a:t>
            </a:r>
            <a:br>
              <a:rPr lang="da-DK" sz="4000" dirty="0"/>
            </a:br>
            <a:endParaRPr lang="da-DK" sz="400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948703A-E680-DB44-80B1-5DC4FACA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0071CFD-DF42-F740-8EF1-0E097307C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6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4C08E69-015E-C446-9E2A-2DEAE7696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25156"/>
          <a:stretch/>
        </p:blipFill>
        <p:spPr>
          <a:xfrm>
            <a:off x="0" y="29528"/>
            <a:ext cx="12192000" cy="68437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6C8E1F-8EF0-7943-A1B8-7074B272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2490508"/>
          </a:xfrm>
          <a:solidFill>
            <a:srgbClr val="114F53">
              <a:alpha val="85098"/>
            </a:srgbClr>
          </a:solidFill>
        </p:spPr>
        <p:txBody>
          <a:bodyPr/>
          <a:lstStyle/>
          <a:p>
            <a:r>
              <a:rPr lang="da-DK" dirty="0" err="1"/>
              <a:t>Nyproduceret</a:t>
            </a:r>
            <a:r>
              <a:rPr lang="da-DK" dirty="0"/>
              <a:t> tøj er vores førsteprioritet, selvom det forurener mere og er dyrere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D7E0C06-D5B7-3348-8F6B-07225BD7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9CB78E8-6B00-F64F-AAF1-CC1D7BCD0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64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0E9C4-1CD8-AC4A-AE17-ABB1154C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01" y="679571"/>
            <a:ext cx="6272848" cy="5382529"/>
          </a:xfrm>
          <a:solidFill>
            <a:srgbClr val="114F53">
              <a:alpha val="80000"/>
            </a:srgbClr>
          </a:solidFill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Køber du mest genbrug eller nyt? 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A0836FA1-BA4A-5848-A764-0C36435A8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763" y="2724582"/>
            <a:ext cx="3325813" cy="1292505"/>
          </a:xfrm>
        </p:spPr>
        <p:txBody>
          <a:bodyPr>
            <a:normAutofit fontScale="92500"/>
          </a:bodyPr>
          <a:lstStyle/>
          <a:p>
            <a:r>
              <a:rPr lang="da-DK" dirty="0"/>
              <a:t>Hvis genbrug – rejs dig op</a:t>
            </a:r>
          </a:p>
          <a:p>
            <a:r>
              <a:rPr lang="da-DK" dirty="0"/>
              <a:t>Hvis nyt – bliv siddende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0CF7FDD-A3E4-0E4A-94C2-5B500C4B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0FAFE93-8195-F74E-9357-9CADAE901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5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246AD-FBC0-E841-B0D4-B326D8E77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5571809" cy="5790920"/>
          </a:xfrm>
        </p:spPr>
        <p:txBody>
          <a:bodyPr/>
          <a:lstStyle/>
          <a:p>
            <a:br>
              <a:rPr lang="da-DK" sz="2800" dirty="0"/>
            </a:br>
            <a:br>
              <a:rPr lang="da-DK" sz="2800" dirty="0"/>
            </a:br>
            <a:br>
              <a:rPr lang="da-DK" sz="2800" dirty="0"/>
            </a:br>
            <a:r>
              <a:rPr lang="da-DK" sz="2800" dirty="0"/>
              <a:t>Summerunde (2 minutter): </a:t>
            </a:r>
            <a:br>
              <a:rPr lang="da-DK" dirty="0"/>
            </a:br>
            <a:r>
              <a:rPr lang="da-DK" dirty="0"/>
              <a:t>Hvad skal der til for, at du køber mere af dit tøj som genbrug?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51B9DFE-94C1-1E4C-A4DA-BD5E41B8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161F49E-F71D-0F46-86F3-75350798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03BA7DF-1294-8048-B38A-66F666FDE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640" y="1168858"/>
            <a:ext cx="353118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05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51B9DFE-94C1-1E4C-A4DA-BD5E41B8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3957792-FD3D-9747-B5FC-218268CB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9434C72-285E-EA49-80CF-3C884963EC30}"/>
              </a:ext>
            </a:extLst>
          </p:cNvPr>
          <p:cNvSpPr/>
          <p:nvPr/>
        </p:nvSpPr>
        <p:spPr>
          <a:xfrm>
            <a:off x="4739695" y="1193800"/>
            <a:ext cx="5461992" cy="4962641"/>
          </a:xfrm>
          <a:prstGeom prst="ellipse">
            <a:avLst/>
          </a:prstGeom>
          <a:solidFill>
            <a:srgbClr val="114F5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da-DK" sz="2800" dirty="0"/>
            </a:br>
            <a:r>
              <a:rPr lang="da-DK" sz="2800" dirty="0"/>
              <a:t>Opfind projekter, der kan få folk til at købe mindre nyt og mere genbrug. </a:t>
            </a:r>
          </a:p>
          <a:p>
            <a:pPr algn="ctr"/>
            <a:r>
              <a:rPr lang="da-DK" sz="2800" dirty="0"/>
              <a:t> </a:t>
            </a:r>
            <a:br>
              <a:rPr lang="da-DK" sz="2400" dirty="0"/>
            </a:br>
            <a:endParaRPr lang="da-DK" sz="240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4ECBF28-AA3B-9C41-BA50-8C8FD276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dirty="0"/>
              <a:t>Tid til ideer</a:t>
            </a: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502DB537-B5BB-EE43-B818-6199935CB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732423">
            <a:off x="1745768" y="1874738"/>
            <a:ext cx="1894268" cy="187474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84BEA721-66F6-684C-805B-8CD7F1289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732423">
            <a:off x="850169" y="4252696"/>
            <a:ext cx="1894268" cy="18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2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51B9DFE-94C1-1E4C-A4DA-BD5E41B8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3957792-FD3D-9747-B5FC-218268CB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9434C72-285E-EA49-80CF-3C884963EC30}"/>
              </a:ext>
            </a:extLst>
          </p:cNvPr>
          <p:cNvSpPr/>
          <p:nvPr/>
        </p:nvSpPr>
        <p:spPr>
          <a:xfrm>
            <a:off x="4739695" y="1193800"/>
            <a:ext cx="5461992" cy="4962641"/>
          </a:xfrm>
          <a:prstGeom prst="ellipse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/>
              <a:t>Hvilken lovgivning kan EU lave, som kan mindske tøjproduktionen? Og  fremme genbrug?</a:t>
            </a:r>
            <a:endParaRPr lang="da-DK" sz="240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4ECBF28-AA3B-9C41-BA50-8C8FD276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dirty="0"/>
              <a:t>Tid til ideer</a:t>
            </a: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502DB537-B5BB-EE43-B818-6199935CB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732423">
            <a:off x="1745768" y="1874738"/>
            <a:ext cx="1894268" cy="187474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84BEA721-66F6-684C-805B-8CD7F1289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732423">
            <a:off x="850169" y="4252696"/>
            <a:ext cx="1894268" cy="18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16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EFFC4057-8365-9444-B903-31C0E6A5E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0242" y="-171450"/>
            <a:ext cx="21306118" cy="7272338"/>
          </a:xfrm>
          <a:prstGeom prst="rect">
            <a:avLst/>
          </a:prstGeom>
        </p:spPr>
      </p:pic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9F4F818-35E1-3E47-9150-B529E2FF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C885F44-F6B0-9145-A478-2B21C1B22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C1671A4-034D-5240-9F85-427A95B59D1D}"/>
              </a:ext>
            </a:extLst>
          </p:cNvPr>
          <p:cNvSpPr/>
          <p:nvPr/>
        </p:nvSpPr>
        <p:spPr>
          <a:xfrm>
            <a:off x="5273040" y="1528647"/>
            <a:ext cx="4846320" cy="44499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Emne 2</a:t>
            </a:r>
          </a:p>
          <a:p>
            <a:pPr algn="ctr"/>
            <a:r>
              <a:rPr lang="da-DK" sz="4400" b="1" dirty="0" err="1">
                <a:solidFill>
                  <a:schemeClr val="tx1"/>
                </a:solidFill>
              </a:rPr>
              <a:t>Streaming</a:t>
            </a: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286218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F221229-660D-E945-96C6-B3335B90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7E9372FE-620A-D140-89A5-AC629BEBDF0A}"/>
              </a:ext>
            </a:extLst>
          </p:cNvPr>
          <p:cNvSpPr txBox="1">
            <a:spLocks/>
          </p:cNvSpPr>
          <p:nvPr/>
        </p:nvSpPr>
        <p:spPr>
          <a:xfrm>
            <a:off x="0" y="-11448"/>
            <a:ext cx="3992137" cy="6869448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2400" dirty="0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853A4329-8724-C645-8A31-3940B5A554F9}"/>
              </a:ext>
            </a:extLst>
          </p:cNvPr>
          <p:cNvSpPr txBox="1">
            <a:spLocks/>
          </p:cNvSpPr>
          <p:nvPr/>
        </p:nvSpPr>
        <p:spPr>
          <a:xfrm>
            <a:off x="9487045" y="-11448"/>
            <a:ext cx="2657620" cy="6869448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da-DK" sz="240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1BE50AF3-0702-7D4E-84DB-76CF9458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95729"/>
            <a:ext cx="5329237" cy="1661659"/>
          </a:xfrm>
          <a:noFill/>
        </p:spPr>
        <p:txBody>
          <a:bodyPr/>
          <a:lstStyle/>
          <a:p>
            <a:r>
              <a:rPr lang="da-DK" dirty="0">
                <a:solidFill>
                  <a:schemeClr val="tx1">
                    <a:lumMod val="95000"/>
                  </a:schemeClr>
                </a:solidFill>
              </a:rPr>
              <a:t>Parisaftalen</a:t>
            </a:r>
            <a:r>
              <a:rPr lang="da-DK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br>
              <a:rPr lang="da-DK" dirty="0">
                <a:solidFill>
                  <a:schemeClr val="accent4">
                    <a:lumMod val="50000"/>
                  </a:schemeClr>
                </a:solidFill>
              </a:rPr>
            </a:br>
            <a:endParaRPr lang="da-DK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9259045-364A-804C-B5A0-42ABEEB78846}"/>
              </a:ext>
            </a:extLst>
          </p:cNvPr>
          <p:cNvSpPr txBox="1">
            <a:spLocks/>
          </p:cNvSpPr>
          <p:nvPr/>
        </p:nvSpPr>
        <p:spPr>
          <a:xfrm>
            <a:off x="342899" y="1260953"/>
            <a:ext cx="3649237" cy="31214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a-DK" sz="2400" dirty="0">
                <a:solidFill>
                  <a:schemeClr val="tx1"/>
                </a:solidFill>
              </a:rPr>
              <a:t>2015: verdens lande bliver enige om at holde temperaturstigningen til 1,5 grader – og allerhøjest to grader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29C80EE3-0672-9148-9411-D634A5EF6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74237" y="0"/>
            <a:ext cx="6829425" cy="686944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014FE36-E784-084C-87EF-9D7B82F3D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13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D46CD-2F56-A14B-9636-2B3C1F90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800" dirty="0">
                <a:solidFill>
                  <a:schemeClr val="tx1"/>
                </a:solidFill>
              </a:rPr>
              <a:t>Internettet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446D493-CFF6-D245-8374-2198603F7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22F7A910-2A19-D842-A01D-D29F07761B39}"/>
              </a:ext>
            </a:extLst>
          </p:cNvPr>
          <p:cNvSpPr txBox="1"/>
          <p:nvPr/>
        </p:nvSpPr>
        <p:spPr>
          <a:xfrm>
            <a:off x="1203961" y="3916017"/>
            <a:ext cx="3401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Videoindhold udgør mere end 80 procent af de globale datastrømme</a:t>
            </a:r>
          </a:p>
          <a:p>
            <a:r>
              <a:rPr lang="da-DK" sz="2400" i="1" dirty="0"/>
              <a:t>Kilde: The </a:t>
            </a:r>
            <a:r>
              <a:rPr lang="da-DK" sz="2400" i="1" dirty="0" err="1"/>
              <a:t>Shift</a:t>
            </a:r>
            <a:r>
              <a:rPr lang="da-DK" sz="2400" i="1" dirty="0"/>
              <a:t> Project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35113780-CF08-FD4B-926C-547002A2927A}"/>
              </a:ext>
            </a:extLst>
          </p:cNvPr>
          <p:cNvSpPr txBox="1"/>
          <p:nvPr/>
        </p:nvSpPr>
        <p:spPr>
          <a:xfrm>
            <a:off x="835639" y="1891397"/>
            <a:ext cx="2608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Udleder mere co2 end den kommercielle flytrafik</a:t>
            </a:r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27576751-7C2F-5046-A8C2-1DB7EDAA3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6523">
            <a:off x="5107966" y="3949416"/>
            <a:ext cx="867140" cy="1608607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4E8E5E89-A19D-F94B-8DED-28F183503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734" y="1415385"/>
            <a:ext cx="2720983" cy="1785645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CC841085-63FA-BE41-98A0-251B84720D7B}"/>
              </a:ext>
            </a:extLst>
          </p:cNvPr>
          <p:cNvSpPr txBox="1"/>
          <p:nvPr/>
        </p:nvSpPr>
        <p:spPr>
          <a:xfrm>
            <a:off x="7257775" y="2814727"/>
            <a:ext cx="3932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I 2030 vil 17 procent af den samlede elektricitet i Danmark gå til datacentre (der lagrer og sender  data) </a:t>
            </a:r>
          </a:p>
          <a:p>
            <a:r>
              <a:rPr lang="da-DK" sz="2400" i="1" dirty="0"/>
              <a:t>Kilde: Energistyrelsen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C4CE4C7-35DB-7146-9018-E1DDB0D34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22EF29D9-F9CD-2F44-AE23-E067E694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1 times </a:t>
            </a:r>
            <a:r>
              <a:rPr lang="da-DK" dirty="0" err="1"/>
              <a:t>streaming</a:t>
            </a:r>
            <a:r>
              <a:rPr lang="da-DK" dirty="0"/>
              <a:t> = 2,5 km bilkørsel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6836DE6-0D40-2643-9BAB-8B1B5CC269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9218"/>
          <a:stretch/>
        </p:blipFill>
        <p:spPr>
          <a:xfrm>
            <a:off x="1585870" y="1689628"/>
            <a:ext cx="4297225" cy="3541510"/>
          </a:xfrm>
        </p:spPr>
      </p:pic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72684311-53E1-6746-A74C-279279FE48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332065" y="5394355"/>
            <a:ext cx="7102060" cy="576262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Fire personer, der streamer på hver deres skærm i to timer, ”kører” tilsammen 20 km i bil.</a:t>
            </a:r>
          </a:p>
        </p:txBody>
      </p:sp>
      <p:pic>
        <p:nvPicPr>
          <p:cNvPr id="14" name="Pladsholder til indhold 13">
            <a:extLst>
              <a:ext uri="{FF2B5EF4-FFF2-40B4-BE49-F238E27FC236}">
                <a16:creationId xmlns:a16="http://schemas.microsoft.com/office/drawing/2014/main" id="{7AF341BC-39CF-2448-A865-A17E05B9A5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1233" r="19217"/>
          <a:stretch/>
        </p:blipFill>
        <p:spPr>
          <a:xfrm>
            <a:off x="5883094" y="1689628"/>
            <a:ext cx="4297225" cy="3541510"/>
          </a:xfrm>
          <a:solidFill>
            <a:schemeClr val="tx1">
              <a:lumMod val="65000"/>
            </a:schemeClr>
          </a:solidFill>
        </p:spPr>
      </p:pic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202E24E0-1CFE-7F43-9694-BA7A77C2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95DFACB-8F23-5D4F-8DC0-DA3347A706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04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0E9C4-1CD8-AC4A-AE17-ABB1154C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01" y="679571"/>
            <a:ext cx="6272848" cy="5382529"/>
          </a:xfrm>
          <a:solidFill>
            <a:srgbClr val="114F53">
              <a:alpha val="80000"/>
            </a:srgbClr>
          </a:solidFill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Har du et ønske om at bruge mindre tid på skærmen? 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A0836FA1-BA4A-5848-A764-0C36435A8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523" y="3257982"/>
            <a:ext cx="3325813" cy="1292505"/>
          </a:xfrm>
        </p:spPr>
        <p:txBody>
          <a:bodyPr>
            <a:normAutofit/>
          </a:bodyPr>
          <a:lstStyle/>
          <a:p>
            <a:r>
              <a:rPr lang="da-DK" dirty="0"/>
              <a:t>Hvis ja – rejs dig op</a:t>
            </a:r>
          </a:p>
          <a:p>
            <a:r>
              <a:rPr lang="da-DK" dirty="0"/>
              <a:t>Hvis nej – bliv siddende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0CF7FDD-A3E4-0E4A-94C2-5B500C4B2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0FAFE93-8195-F74E-9357-9CADAE901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13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B66AE4F3-3AFF-8449-B0EF-86CA435D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4" name="Pladsholder til indhold 13">
            <a:extLst>
              <a:ext uri="{FF2B5EF4-FFF2-40B4-BE49-F238E27FC236}">
                <a16:creationId xmlns:a16="http://schemas.microsoft.com/office/drawing/2014/main" id="{7B7B179B-8C5F-5A41-81EE-9744486E57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4137"/>
          </a:xfrm>
        </p:spPr>
      </p:pic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A9655C3B-E086-4543-9423-B7813AF50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405" y="567055"/>
            <a:ext cx="4396339" cy="4195763"/>
          </a:xfrm>
          <a:solidFill>
            <a:srgbClr val="114F53">
              <a:alpha val="80000"/>
            </a:srgbClr>
          </a:solidFill>
        </p:spPr>
        <p:txBody>
          <a:bodyPr>
            <a:normAutofit lnSpcReduction="10000"/>
          </a:bodyPr>
          <a:lstStyle/>
          <a:p>
            <a:endParaRPr lang="da-DK" sz="2400" dirty="0"/>
          </a:p>
          <a:p>
            <a:r>
              <a:rPr lang="da-DK" sz="2400" dirty="0"/>
              <a:t>Danske børn og unge er meget mindre sammen irl end tidligere</a:t>
            </a:r>
          </a:p>
          <a:p>
            <a:r>
              <a:rPr lang="da-DK" sz="2400" dirty="0"/>
              <a:t>De bruger i stedet tiden foran skærmen</a:t>
            </a:r>
          </a:p>
          <a:p>
            <a:r>
              <a:rPr lang="da-DK" sz="2400" dirty="0"/>
              <a:t>Børn og unge er blevet mere ensomme og i dårligere form.</a:t>
            </a:r>
          </a:p>
          <a:p>
            <a:pPr marL="0" indent="0">
              <a:buNone/>
            </a:pPr>
            <a:r>
              <a:rPr lang="da-DK" sz="2400" dirty="0"/>
              <a:t>Kilde: VIVE og DR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4B96ECE-B987-1644-A11E-54F5BE8A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40ED8E2E-BF8D-B643-B8B5-6C1D67D1E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92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246AD-FBC0-E841-B0D4-B326D8E77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5571809" cy="5790920"/>
          </a:xfrm>
        </p:spPr>
        <p:txBody>
          <a:bodyPr/>
          <a:lstStyle/>
          <a:p>
            <a:br>
              <a:rPr lang="da-DK" sz="2800" dirty="0"/>
            </a:br>
            <a:br>
              <a:rPr lang="da-DK" sz="2800" dirty="0"/>
            </a:br>
            <a:br>
              <a:rPr lang="da-DK" sz="2800" dirty="0"/>
            </a:br>
            <a:r>
              <a:rPr lang="da-DK" sz="2800" dirty="0"/>
              <a:t>Summerunde (2 minutter): </a:t>
            </a:r>
            <a:br>
              <a:rPr lang="da-DK" dirty="0"/>
            </a:br>
            <a:r>
              <a:rPr lang="da-DK" dirty="0">
                <a:solidFill>
                  <a:schemeClr val="tx1"/>
                </a:solidFill>
              </a:rPr>
              <a:t>Tror I, det er realistisk at skabe en adfærdsændring, så vi er mindre på vores skærme? 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51B9DFE-94C1-1E4C-A4DA-BD5E41B8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161F49E-F71D-0F46-86F3-75350798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03BA7DF-1294-8048-B38A-66F666FDE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640" y="1168858"/>
            <a:ext cx="353118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70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51B9DFE-94C1-1E4C-A4DA-BD5E41B8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35</a:t>
            </a:fld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3957792-FD3D-9747-B5FC-218268CB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9434C72-285E-EA49-80CF-3C884963EC30}"/>
              </a:ext>
            </a:extLst>
          </p:cNvPr>
          <p:cNvSpPr/>
          <p:nvPr/>
        </p:nvSpPr>
        <p:spPr>
          <a:xfrm>
            <a:off x="4739693" y="1193800"/>
            <a:ext cx="5461994" cy="4978400"/>
          </a:xfrm>
          <a:prstGeom prst="ellipse">
            <a:avLst/>
          </a:prstGeom>
          <a:solidFill>
            <a:srgbClr val="114F5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/>
              <a:t>Opfind projekter, der kan få os til at </a:t>
            </a:r>
            <a:r>
              <a:rPr lang="da-DK" sz="2800" dirty="0" err="1"/>
              <a:t>streame</a:t>
            </a:r>
            <a:r>
              <a:rPr lang="da-DK" sz="2800" dirty="0"/>
              <a:t> mindre. </a:t>
            </a:r>
            <a:r>
              <a:rPr lang="da-DK" sz="2400" dirty="0"/>
              <a:t>Hvad kan vi fx skabe af alternativer til at </a:t>
            </a:r>
            <a:r>
              <a:rPr lang="da-DK" sz="2400" dirty="0" err="1"/>
              <a:t>streame</a:t>
            </a:r>
            <a:r>
              <a:rPr lang="da-DK" sz="2400" dirty="0"/>
              <a:t>? 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4ECBF28-AA3B-9C41-BA50-8C8FD276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dirty="0"/>
              <a:t>Tid til ideer</a:t>
            </a: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502DB537-B5BB-EE43-B818-6199935CB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732423">
            <a:off x="1745768" y="1874738"/>
            <a:ext cx="1894268" cy="187474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84BEA721-66F6-684C-805B-8CD7F1289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732423">
            <a:off x="850169" y="4252696"/>
            <a:ext cx="1894268" cy="18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1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51B9DFE-94C1-1E4C-A4DA-BD5E41B8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3957792-FD3D-9747-B5FC-218268CB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039" y="5978641"/>
            <a:ext cx="1981200" cy="3556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9434C72-285E-EA49-80CF-3C884963EC30}"/>
              </a:ext>
            </a:extLst>
          </p:cNvPr>
          <p:cNvSpPr/>
          <p:nvPr/>
        </p:nvSpPr>
        <p:spPr>
          <a:xfrm>
            <a:off x="4739695" y="1193800"/>
            <a:ext cx="5461992" cy="4962641"/>
          </a:xfrm>
          <a:prstGeom prst="ellipse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/>
              <a:t>Skal EU have som mål, at </a:t>
            </a:r>
            <a:r>
              <a:rPr lang="da-DK" sz="2800" dirty="0" err="1"/>
              <a:t>streamingforbruget</a:t>
            </a:r>
            <a:r>
              <a:rPr lang="da-DK" sz="2800" dirty="0"/>
              <a:t> nedsættes?</a:t>
            </a:r>
            <a:br>
              <a:rPr lang="da-DK" sz="2800" dirty="0"/>
            </a:br>
            <a:r>
              <a:rPr lang="da-DK" sz="2800" dirty="0"/>
              <a:t>Hvis ja, hvilken ny lovgivning kan EU lave, som nedsætter </a:t>
            </a:r>
            <a:r>
              <a:rPr lang="da-DK" sz="2800" dirty="0" err="1"/>
              <a:t>streamingforbruget</a:t>
            </a:r>
            <a:r>
              <a:rPr lang="da-DK" sz="2800" dirty="0"/>
              <a:t>? </a:t>
            </a:r>
            <a:endParaRPr lang="da-DK" sz="240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24ECBF28-AA3B-9C41-BA50-8C8FD276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dirty="0"/>
              <a:t>Tid til ideer</a:t>
            </a: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502DB537-B5BB-EE43-B818-6199935CB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732423">
            <a:off x="1745768" y="1874738"/>
            <a:ext cx="1894268" cy="1874740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84BEA721-66F6-684C-805B-8CD7F1289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732423">
            <a:off x="850169" y="4252696"/>
            <a:ext cx="1894268" cy="18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1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EA00F92-00F5-0942-BE57-824B4AFFF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67206"/>
            <a:ext cx="8946541" cy="4195481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BB66EC6-D8AF-9741-880C-396AD155A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313" t="-444" r="313" b="24999"/>
          <a:stretch/>
        </p:blipFill>
        <p:spPr>
          <a:xfrm>
            <a:off x="-314997" y="-152400"/>
            <a:ext cx="12506997" cy="70154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226AB05-8C29-FB46-AE7F-7833AC8D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20" y="604325"/>
            <a:ext cx="9404723" cy="1400530"/>
          </a:xfrm>
          <a:solidFill>
            <a:srgbClr val="114F53">
              <a:alpha val="85098"/>
            </a:srgbClr>
          </a:solidFill>
        </p:spPr>
        <p:txBody>
          <a:bodyPr/>
          <a:lstStyle/>
          <a:p>
            <a:pPr algn="ctr"/>
            <a:r>
              <a:rPr lang="da-DK" sz="6000" dirty="0">
                <a:solidFill>
                  <a:schemeClr val="tx1"/>
                </a:solidFill>
              </a:rPr>
              <a:t>2 grader = tipping point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C19570C-9DD3-F94B-9E4E-211961677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37796A8-56DD-5244-8705-AD61FADB4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90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1D603BD-269B-844A-A28C-61EFBAF62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013604" cy="6858000"/>
          </a:xfrm>
          <a:prstGeom prst="rect">
            <a:avLst/>
          </a:prstGeom>
          <a:solidFill>
            <a:srgbClr val="114F53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BCA495-3A67-3A48-AC98-107ECC2FF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8988427" cy="973604"/>
          </a:xfrm>
          <a:solidFill>
            <a:srgbClr val="114F53">
              <a:alpha val="80000"/>
            </a:srgbClr>
          </a:solidFill>
        </p:spPr>
        <p:txBody>
          <a:bodyPr/>
          <a:lstStyle/>
          <a:p>
            <a:r>
              <a:rPr lang="da-DK" dirty="0"/>
              <a:t>FN´s </a:t>
            </a:r>
            <a:r>
              <a:rPr lang="da-DK" dirty="0" err="1"/>
              <a:t>klimaraport</a:t>
            </a:r>
            <a:r>
              <a:rPr lang="da-DK" dirty="0"/>
              <a:t> 2021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D19F50D-D94F-5244-8D41-23DC87F4B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1866621"/>
            <a:ext cx="8988427" cy="3284500"/>
          </a:xfrm>
          <a:solidFill>
            <a:srgbClr val="114F53">
              <a:alpha val="85098"/>
            </a:srgbClr>
          </a:solidFill>
        </p:spPr>
        <p:txBody>
          <a:bodyPr/>
          <a:lstStyle/>
          <a:p>
            <a:r>
              <a:rPr lang="da-DK" sz="2400" b="1" dirty="0"/>
              <a:t>Den globale opvarmning vil overstige 1,5 grader inden for de næste 8 år</a:t>
            </a:r>
          </a:p>
          <a:p>
            <a:r>
              <a:rPr lang="da-DK" sz="2400" b="1" dirty="0"/>
              <a:t>Og overstige 2 grader inden for de næste 30 år</a:t>
            </a:r>
          </a:p>
          <a:p>
            <a:r>
              <a:rPr lang="da-DK" sz="2400" b="1" dirty="0"/>
              <a:t>MEDMINDRE: der sker kæmpe reduktioner af drivhusgasser. 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9929F1A-997B-FD46-AE0A-4492C468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685C239-EAE6-C246-A160-9EA9B9EE7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CF71B-02FE-F64F-BFD3-324082A7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EU har besluttet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0FD81E-8580-524D-AC95-90B771CDC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800" dirty="0"/>
              <a:t>At  vi skal være co2 neutrale i 2050</a:t>
            </a:r>
          </a:p>
          <a:p>
            <a:pPr marL="0" indent="0">
              <a:buNone/>
            </a:pPr>
            <a:endParaRPr lang="da-DK" sz="2800" dirty="0"/>
          </a:p>
          <a:p>
            <a:r>
              <a:rPr lang="da-DK" sz="2800" dirty="0"/>
              <a:t>De næste otte år går 30 </a:t>
            </a:r>
            <a:r>
              <a:rPr lang="da-DK" sz="2800" dirty="0" err="1"/>
              <a:t>pct</a:t>
            </a:r>
            <a:r>
              <a:rPr lang="da-DK" sz="2800" dirty="0"/>
              <a:t> af EU´s budget til grøn omstilling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C677CE-2C8E-C54F-B74B-01A2D1A8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3918E74-D6D3-E24A-B5CC-BDC42A889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78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B27315-51C3-AA4E-9FAE-4B80DDA91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 dirty="0"/>
            </a:br>
            <a:r>
              <a:rPr lang="da-DK" dirty="0"/>
              <a:t>Økonomisk støtte til projekter som ændrer vores adfærd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1B2F495F-E811-164C-AC52-E216B88011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4650" y="3309162"/>
            <a:ext cx="4395787" cy="2947175"/>
          </a:xfrm>
        </p:spPr>
      </p:pic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E2F65806-0862-8D4C-AA06-C293450843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70437" y="3322876"/>
            <a:ext cx="4395788" cy="2933461"/>
          </a:xfr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824CC874-D132-EE4D-9587-8F696E6B0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29650" y="2022792"/>
            <a:ext cx="3048000" cy="2032000"/>
          </a:xfrm>
          <a:prstGeom prst="rect">
            <a:avLst/>
          </a:prstGeom>
        </p:spPr>
      </p:pic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1AA62AB-9359-5249-BD55-5DE206734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22BAA1E-2748-2244-B537-99FB29E62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72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dsholder til indhold 14">
            <a:extLst>
              <a:ext uri="{FF2B5EF4-FFF2-40B4-BE49-F238E27FC236}">
                <a16:creationId xmlns:a16="http://schemas.microsoft.com/office/drawing/2014/main" id="{9809C42E-BDBE-DF44-8C70-0BC7E8E4D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459" b="-2668"/>
          <a:stretch/>
        </p:blipFill>
        <p:spPr>
          <a:xfrm>
            <a:off x="0" y="0"/>
            <a:ext cx="12192000" cy="7407552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001255C-E762-4240-9558-925E15D24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86" y="809905"/>
            <a:ext cx="9404723" cy="1400530"/>
          </a:xfrm>
          <a:solidFill>
            <a:srgbClr val="A6A6A6">
              <a:alpha val="0"/>
            </a:srgbClr>
          </a:solidFill>
        </p:spPr>
        <p:txBody>
          <a:bodyPr/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E120648-ABEA-3B42-A68E-DF78B12AA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4198C60-8A9A-7043-A890-76410FCE8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20667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16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3DEC25-BA61-C446-B8B0-786427D43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E9A9605B-3E1E-D44B-A23A-C6B488542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563" b="3881"/>
          <a:stretch/>
        </p:blipFill>
        <p:spPr>
          <a:xfrm>
            <a:off x="-198727" y="1"/>
            <a:ext cx="12390727" cy="6858000"/>
          </a:xfrm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4F388E7-7B7E-EC46-B934-A36BF6F2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74AD5DD-475C-1747-9866-31DDB6D8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538" y="6062101"/>
            <a:ext cx="1981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288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{735AF01B-53BE-1541-B7E7-B109FF5E9E6B}tf10001120</Template>
  <TotalTime>6230</TotalTime>
  <Words>712</Words>
  <Application>Microsoft Macintosh PowerPoint</Application>
  <PresentationFormat>Widescreen</PresentationFormat>
  <Paragraphs>111</Paragraphs>
  <Slides>36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36</vt:i4>
      </vt:variant>
    </vt:vector>
  </HeadingPairs>
  <TitlesOfParts>
    <vt:vector size="41" baseType="lpstr">
      <vt:lpstr>Arial</vt:lpstr>
      <vt:lpstr>Calibri</vt:lpstr>
      <vt:lpstr>Century Gothic</vt:lpstr>
      <vt:lpstr>Wingdings 3</vt:lpstr>
      <vt:lpstr>Ion</vt:lpstr>
      <vt:lpstr>Bedre klima</vt:lpstr>
      <vt:lpstr>Vores fokus i dag</vt:lpstr>
      <vt:lpstr>Parisaftalen  </vt:lpstr>
      <vt:lpstr>2 grader = tipping point</vt:lpstr>
      <vt:lpstr>FN´s klimaraport 2021</vt:lpstr>
      <vt:lpstr>EU har besluttet</vt:lpstr>
      <vt:lpstr> Økonomisk støtte til projekter som ændrer vores adfærd</vt:lpstr>
      <vt:lpstr>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  Summerunde (2 minutter):  Er vi nødt til at droppe ideen om økonomisk vækst og lave drastiske forandringer i vores måde at leve på? </vt:lpstr>
      <vt:lpstr>Er vi nødt til at droppe ideen om økonomisk vækst og lave drastiske forandringer i vores måde at leve på? </vt:lpstr>
      <vt:lpstr>Hvad kan vi gøre her og nu?  </vt:lpstr>
      <vt:lpstr>PowerPoint-præsentation</vt:lpstr>
      <vt:lpstr>Tøj- og stofproduktion er den fjerdestørste miljøbelastning i Europa  Tøjindustrien står for 10 pct af co2-udledningen på verdensplan   </vt:lpstr>
      <vt:lpstr>PowerPoint-præsentation</vt:lpstr>
      <vt:lpstr>Butikkerne skal betale moms af tøjet, hvis de forærer det væk      </vt:lpstr>
      <vt:lpstr>PowerPoint-præsentation</vt:lpstr>
      <vt:lpstr>46 pct af danskerne afleverer næsten altid deres tøj til genbrug  45 pct gør det indimellem  </vt:lpstr>
      <vt:lpstr>Men kun 14 pct køber næsten altid genbrug </vt:lpstr>
      <vt:lpstr>Nyproduceret tøj er vores førsteprioritet, selvom det forurener mere og er dyrere   </vt:lpstr>
      <vt:lpstr>Køber du mest genbrug eller nyt? </vt:lpstr>
      <vt:lpstr>   Summerunde (2 minutter):  Hvad skal der til for, at du køber mere af dit tøj som genbrug? </vt:lpstr>
      <vt:lpstr>Tid til ideer</vt:lpstr>
      <vt:lpstr>Tid til ideer</vt:lpstr>
      <vt:lpstr>PowerPoint-præsentation</vt:lpstr>
      <vt:lpstr>Internettet</vt:lpstr>
      <vt:lpstr>1 times streaming = 2,5 km bilkørsel</vt:lpstr>
      <vt:lpstr>Har du et ønske om at bruge mindre tid på skærmen? </vt:lpstr>
      <vt:lpstr>PowerPoint-præsentation</vt:lpstr>
      <vt:lpstr>   Summerunde (2 minutter):  Tror I, det er realistisk at skabe en adfærdsændring, så vi er mindre på vores skærme? </vt:lpstr>
      <vt:lpstr>Tid til ideer</vt:lpstr>
      <vt:lpstr>Tid til ideer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Bedre klima</dc:title>
  <dc:creator>Krestian Nielsen</dc:creator>
  <cp:lastModifiedBy>Krestian Nielsen</cp:lastModifiedBy>
  <cp:revision>31</cp:revision>
  <dcterms:created xsi:type="dcterms:W3CDTF">2021-11-30T09:10:24Z</dcterms:created>
  <dcterms:modified xsi:type="dcterms:W3CDTF">2022-05-24T14:51:41Z</dcterms:modified>
</cp:coreProperties>
</file>